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7"/>
  </p:notesMasterIdLst>
  <p:sldIdLst>
    <p:sldId id="256" r:id="rId2"/>
    <p:sldId id="268" r:id="rId3"/>
    <p:sldId id="292" r:id="rId4"/>
    <p:sldId id="291" r:id="rId5"/>
    <p:sldId id="290" r:id="rId6"/>
    <p:sldId id="270" r:id="rId7"/>
    <p:sldId id="289" r:id="rId8"/>
    <p:sldId id="274" r:id="rId9"/>
    <p:sldId id="293" r:id="rId10"/>
    <p:sldId id="294" r:id="rId11"/>
    <p:sldId id="295" r:id="rId12"/>
    <p:sldId id="296" r:id="rId13"/>
    <p:sldId id="298" r:id="rId14"/>
    <p:sldId id="297" r:id="rId15"/>
    <p:sldId id="265" r:id="rId16"/>
  </p:sldIdLst>
  <p:sldSz cx="9144000" cy="5143500" type="screen16x9"/>
  <p:notesSz cx="6858000" cy="9144000"/>
  <p:embeddedFontLs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B94205-521E-4EAB-BDC7-6D7E506F9E63}">
  <a:tblStyle styleId="{CEB94205-521E-4EAB-BDC7-6D7E506F9E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11108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741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19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2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1913875" y="1584450"/>
            <a:ext cx="6365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Sociology  </a:t>
            </a:r>
            <a:r>
              <a:rPr lang="en-GB" sz="2000">
                <a:solidFill>
                  <a:srgbClr val="000000"/>
                </a:solidFill>
              </a:rPr>
              <a:t>Course Code (SS 2005)</a:t>
            </a:r>
            <a:endParaRPr sz="14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1957888" y="257174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Muhammad Zeeshan</a:t>
            </a:r>
            <a:endParaRPr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00" y="578911"/>
            <a:ext cx="7540697" cy="489602"/>
          </a:xfrm>
        </p:spPr>
        <p:txBody>
          <a:bodyPr/>
          <a:lstStyle/>
          <a:p>
            <a:r>
              <a:rPr lang="en-US" dirty="0" smtClean="0"/>
              <a:t>TYPES OF GROUPS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225" y="1428108"/>
            <a:ext cx="7549472" cy="2951117"/>
          </a:xfrm>
        </p:spPr>
        <p:txBody>
          <a:bodyPr/>
          <a:lstStyle/>
          <a:p>
            <a:r>
              <a:rPr lang="en-US" sz="1500" dirty="0" smtClean="0">
                <a:solidFill>
                  <a:schemeClr val="bg2"/>
                </a:solidFill>
              </a:rPr>
              <a:t>A </a:t>
            </a:r>
            <a:r>
              <a:rPr lang="en-US" sz="1500" b="1" u="sng" dirty="0">
                <a:solidFill>
                  <a:schemeClr val="bg2"/>
                </a:solidFill>
              </a:rPr>
              <a:t>reference group</a:t>
            </a:r>
            <a:r>
              <a:rPr lang="en-US" sz="1500" dirty="0">
                <a:solidFill>
                  <a:schemeClr val="bg2"/>
                </a:solidFill>
              </a:rPr>
              <a:t>, a social group that serves as a point of reference in making evaluations </a:t>
            </a:r>
            <a:r>
              <a:rPr lang="en-US" sz="1500" dirty="0" smtClean="0">
                <a:solidFill>
                  <a:schemeClr val="bg2"/>
                </a:solidFill>
              </a:rPr>
              <a:t>and </a:t>
            </a:r>
            <a:r>
              <a:rPr lang="en-US" sz="1500" dirty="0">
                <a:solidFill>
                  <a:schemeClr val="bg2"/>
                </a:solidFill>
              </a:rPr>
              <a:t>decisions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r>
              <a:rPr lang="en-US" sz="1500" dirty="0" smtClean="0">
                <a:solidFill>
                  <a:schemeClr val="bg2"/>
                </a:solidFill>
              </a:rPr>
              <a:t>An </a:t>
            </a:r>
            <a:r>
              <a:rPr lang="en-US" sz="1500" b="1" u="sng" dirty="0" smtClean="0">
                <a:solidFill>
                  <a:schemeClr val="bg2"/>
                </a:solidFill>
              </a:rPr>
              <a:t>in-group</a:t>
            </a:r>
            <a:r>
              <a:rPr lang="en-US" sz="1500" dirty="0" smtClean="0">
                <a:solidFill>
                  <a:schemeClr val="bg2"/>
                </a:solidFill>
              </a:rPr>
              <a:t> is </a:t>
            </a:r>
            <a:r>
              <a:rPr lang="en-US" sz="1500" dirty="0">
                <a:solidFill>
                  <a:schemeClr val="bg2"/>
                </a:solidFill>
              </a:rPr>
              <a:t>a social group toward which a member feels respect and loyalty. An </a:t>
            </a:r>
            <a:r>
              <a:rPr lang="en-US" sz="1500" dirty="0" smtClean="0">
                <a:solidFill>
                  <a:schemeClr val="bg2"/>
                </a:solidFill>
              </a:rPr>
              <a:t>in group </a:t>
            </a:r>
            <a:r>
              <a:rPr lang="en-US" sz="1500" dirty="0">
                <a:solidFill>
                  <a:schemeClr val="bg2"/>
                </a:solidFill>
              </a:rPr>
              <a:t>exists in relation to an out-group, </a:t>
            </a:r>
            <a:endParaRPr lang="en-US" sz="1500" dirty="0" smtClean="0">
              <a:solidFill>
                <a:schemeClr val="bg2"/>
              </a:solidFill>
            </a:endParaRPr>
          </a:p>
          <a:p>
            <a:r>
              <a:rPr lang="en-US" sz="1500" b="1" u="sng" dirty="0" smtClean="0">
                <a:solidFill>
                  <a:schemeClr val="bg2"/>
                </a:solidFill>
              </a:rPr>
              <a:t>Out-group</a:t>
            </a:r>
            <a:r>
              <a:rPr lang="en-US" sz="1500" dirty="0" smtClean="0">
                <a:solidFill>
                  <a:schemeClr val="bg2"/>
                </a:solidFill>
              </a:rPr>
              <a:t> is a </a:t>
            </a:r>
            <a:r>
              <a:rPr lang="en-US" sz="1500" dirty="0">
                <a:solidFill>
                  <a:schemeClr val="bg2"/>
                </a:solidFill>
              </a:rPr>
              <a:t>social group toward which a person feels a sense of competition or opposition. In-groups and </a:t>
            </a:r>
            <a:r>
              <a:rPr lang="en-US" sz="1500" dirty="0" smtClean="0">
                <a:solidFill>
                  <a:schemeClr val="bg2"/>
                </a:solidFill>
              </a:rPr>
              <a:t>out-groups </a:t>
            </a:r>
            <a:r>
              <a:rPr lang="en-US" sz="1500" dirty="0">
                <a:solidFill>
                  <a:schemeClr val="bg2"/>
                </a:solidFill>
              </a:rPr>
              <a:t>are based on the idea that “we” </a:t>
            </a:r>
            <a:r>
              <a:rPr lang="en-US" sz="1500" dirty="0" smtClean="0">
                <a:solidFill>
                  <a:schemeClr val="bg2"/>
                </a:solidFill>
              </a:rPr>
              <a:t>have </a:t>
            </a:r>
            <a:r>
              <a:rPr lang="en-US" sz="1500" dirty="0">
                <a:solidFill>
                  <a:schemeClr val="bg2"/>
                </a:solidFill>
              </a:rPr>
              <a:t>valued traits that “they” lack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r>
              <a:rPr lang="en-US" sz="1500" b="1" u="sng" dirty="0" smtClean="0">
                <a:solidFill>
                  <a:schemeClr val="bg2"/>
                </a:solidFill>
              </a:rPr>
              <a:t>Social Diversity </a:t>
            </a:r>
            <a:r>
              <a:rPr lang="en-US" sz="1500" dirty="0" smtClean="0">
                <a:solidFill>
                  <a:schemeClr val="bg2"/>
                </a:solidFill>
              </a:rPr>
              <a:t>Cultural differences between people of diverse cultural backgrounds living in a specific area.</a:t>
            </a: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92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609733"/>
            <a:ext cx="7684535" cy="479328"/>
          </a:xfrm>
        </p:spPr>
        <p:txBody>
          <a:bodyPr/>
          <a:lstStyle/>
          <a:p>
            <a:r>
              <a:rPr lang="en-US" dirty="0" smtClean="0"/>
              <a:t>GROUP SIZE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224" y="1438383"/>
            <a:ext cx="7684535" cy="2940842"/>
          </a:xfrm>
        </p:spPr>
        <p:txBody>
          <a:bodyPr/>
          <a:lstStyle/>
          <a:p>
            <a:r>
              <a:rPr lang="en-US" sz="1500" dirty="0">
                <a:solidFill>
                  <a:schemeClr val="bg2"/>
                </a:solidFill>
              </a:rPr>
              <a:t>Simmel (1950, orig. 1902) used the term </a:t>
            </a:r>
            <a:r>
              <a:rPr lang="en-US" sz="1500" b="1" u="sng" dirty="0">
                <a:solidFill>
                  <a:schemeClr val="bg2"/>
                </a:solidFill>
              </a:rPr>
              <a:t>dyad</a:t>
            </a:r>
            <a:r>
              <a:rPr lang="en-US" sz="1500" dirty="0">
                <a:solidFill>
                  <a:schemeClr val="bg2"/>
                </a:solidFill>
              </a:rPr>
              <a:t> (Greek for “pair”) to designate a social group with two </a:t>
            </a:r>
            <a:r>
              <a:rPr lang="en-US" sz="1500" dirty="0" smtClean="0">
                <a:solidFill>
                  <a:schemeClr val="bg2"/>
                </a:solidFill>
              </a:rPr>
              <a:t>members</a:t>
            </a:r>
          </a:p>
          <a:p>
            <a:r>
              <a:rPr lang="en-US" sz="1500" dirty="0">
                <a:solidFill>
                  <a:schemeClr val="bg2"/>
                </a:solidFill>
              </a:rPr>
              <a:t>Simmel also studied the </a:t>
            </a:r>
            <a:r>
              <a:rPr lang="en-US" sz="1500" b="1" u="sng" dirty="0">
                <a:solidFill>
                  <a:schemeClr val="bg2"/>
                </a:solidFill>
              </a:rPr>
              <a:t>triad</a:t>
            </a:r>
            <a:r>
              <a:rPr lang="en-US" sz="1500" dirty="0">
                <a:solidFill>
                  <a:schemeClr val="bg2"/>
                </a:solidFill>
              </a:rPr>
              <a:t>, a social group with three members, which contains three relationships, each uniting two of the three </a:t>
            </a:r>
            <a:r>
              <a:rPr lang="en-US" sz="1500" dirty="0" smtClean="0">
                <a:solidFill>
                  <a:schemeClr val="bg2"/>
                </a:solidFill>
              </a:rPr>
              <a:t>people</a:t>
            </a:r>
          </a:p>
          <a:p>
            <a:r>
              <a:rPr lang="en-US" sz="1500" dirty="0">
                <a:solidFill>
                  <a:schemeClr val="bg2"/>
                </a:solidFill>
              </a:rPr>
              <a:t>A </a:t>
            </a:r>
            <a:r>
              <a:rPr lang="en-US" sz="1500" b="1" u="sng" dirty="0">
                <a:solidFill>
                  <a:schemeClr val="bg2"/>
                </a:solidFill>
              </a:rPr>
              <a:t>network</a:t>
            </a:r>
            <a:r>
              <a:rPr lang="en-US" sz="1500" dirty="0">
                <a:solidFill>
                  <a:schemeClr val="bg2"/>
                </a:solidFill>
              </a:rPr>
              <a:t> is a web of weak social ties. Think of a network as a “fuzzy” group containing people who come into </a:t>
            </a:r>
            <a:r>
              <a:rPr lang="en-US" sz="1500" dirty="0" smtClean="0">
                <a:solidFill>
                  <a:schemeClr val="bg2"/>
                </a:solidFill>
              </a:rPr>
              <a:t>occasional </a:t>
            </a:r>
            <a:r>
              <a:rPr lang="en-US" sz="1500" dirty="0">
                <a:solidFill>
                  <a:schemeClr val="bg2"/>
                </a:solidFill>
              </a:rPr>
              <a:t>contact but who lack a sense of boundaries and belonging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37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00" y="565079"/>
            <a:ext cx="7653711" cy="554804"/>
          </a:xfrm>
        </p:spPr>
        <p:txBody>
          <a:bodyPr/>
          <a:lstStyle/>
          <a:p>
            <a:r>
              <a:rPr lang="en-US" sz="2800" dirty="0" smtClean="0">
                <a:solidFill>
                  <a:schemeClr val="bg2"/>
                </a:solidFill>
              </a:rPr>
              <a:t>FORMAL ORGANIZATIONS AND ITS TYPES</a:t>
            </a:r>
            <a:endParaRPr lang="" dirty="0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724" y="1438382"/>
            <a:ext cx="7890552" cy="3452117"/>
          </a:xfrm>
        </p:spPr>
        <p:txBody>
          <a:bodyPr/>
          <a:lstStyle/>
          <a:p>
            <a:pPr marL="146050" indent="0">
              <a:buNone/>
            </a:pPr>
            <a:r>
              <a:rPr lang="en-US" sz="1500" b="1" u="sng" dirty="0" smtClean="0">
                <a:solidFill>
                  <a:schemeClr val="bg2"/>
                </a:solidFill>
              </a:rPr>
              <a:t>Formal </a:t>
            </a:r>
            <a:r>
              <a:rPr lang="en-US" sz="1500" b="1" u="sng" dirty="0">
                <a:solidFill>
                  <a:schemeClr val="bg2"/>
                </a:solidFill>
              </a:rPr>
              <a:t>organizations</a:t>
            </a:r>
            <a:r>
              <a:rPr lang="en-US" sz="1500" dirty="0">
                <a:solidFill>
                  <a:schemeClr val="bg2"/>
                </a:solidFill>
              </a:rPr>
              <a:t>, large secondary groups organized to achieve their goals </a:t>
            </a:r>
            <a:r>
              <a:rPr lang="en-US" sz="1500" dirty="0" smtClean="0">
                <a:solidFill>
                  <a:schemeClr val="bg2"/>
                </a:solidFill>
              </a:rPr>
              <a:t>efficiently</a:t>
            </a:r>
          </a:p>
          <a:p>
            <a:pPr marL="146050" indent="0">
              <a:buNone/>
            </a:pPr>
            <a:r>
              <a:rPr lang="en-US" sz="1500" dirty="0">
                <a:solidFill>
                  <a:schemeClr val="bg2"/>
                </a:solidFill>
              </a:rPr>
              <a:t>Types of Formal Organizations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i="1" dirty="0" smtClean="0">
                <a:solidFill>
                  <a:schemeClr val="bg2"/>
                </a:solidFill>
              </a:rPr>
              <a:t>Amitai </a:t>
            </a:r>
            <a:r>
              <a:rPr lang="en-US" sz="1500" i="1" dirty="0">
                <a:solidFill>
                  <a:schemeClr val="bg2"/>
                </a:solidFill>
              </a:rPr>
              <a:t>Etzioni (1975) identified three types of formal organizations</a:t>
            </a:r>
            <a:r>
              <a:rPr lang="en-US" sz="1500" dirty="0">
                <a:solidFill>
                  <a:schemeClr val="bg2"/>
                </a:solidFill>
              </a:rPr>
              <a:t>,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Utilitarian Organizations</a:t>
            </a:r>
            <a:r>
              <a:rPr lang="en-US" sz="1500" dirty="0" smtClean="0">
                <a:solidFill>
                  <a:schemeClr val="bg2"/>
                </a:solidFill>
              </a:rPr>
              <a:t>: an organization</a:t>
            </a:r>
            <a:r>
              <a:rPr lang="en-US" sz="1500" dirty="0">
                <a:solidFill>
                  <a:schemeClr val="bg2"/>
                </a:solidFill>
              </a:rPr>
              <a:t>, one that pays people for their efforts. Large businesses, for example, generate profits for their owners and income for their employees.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Normative Organizations</a:t>
            </a:r>
            <a:r>
              <a:rPr lang="en-US" sz="1500" dirty="0" smtClean="0">
                <a:solidFill>
                  <a:schemeClr val="bg2"/>
                </a:solidFill>
              </a:rPr>
              <a:t>: </a:t>
            </a:r>
            <a:r>
              <a:rPr lang="en-US" sz="1500" dirty="0">
                <a:solidFill>
                  <a:schemeClr val="bg2"/>
                </a:solidFill>
              </a:rPr>
              <a:t>People join </a:t>
            </a:r>
            <a:r>
              <a:rPr lang="en-US" sz="1500" dirty="0" smtClean="0">
                <a:solidFill>
                  <a:schemeClr val="bg2"/>
                </a:solidFill>
              </a:rPr>
              <a:t>not </a:t>
            </a:r>
            <a:r>
              <a:rPr lang="en-US" sz="1500" dirty="0">
                <a:solidFill>
                  <a:schemeClr val="bg2"/>
                </a:solidFill>
              </a:rPr>
              <a:t>for income but to pursue some goal they think is morally worthwhile. Sometimes called voluntary associations, these include community service groups </a:t>
            </a:r>
            <a:r>
              <a:rPr lang="en-US" sz="1500" dirty="0" smtClean="0">
                <a:solidFill>
                  <a:schemeClr val="bg2"/>
                </a:solidFill>
              </a:rPr>
              <a:t>as </a:t>
            </a:r>
            <a:r>
              <a:rPr lang="en-US" sz="1500" dirty="0">
                <a:solidFill>
                  <a:schemeClr val="bg2"/>
                </a:solidFill>
              </a:rPr>
              <a:t>well as political parties and religious organizations.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Coercive Organizations</a:t>
            </a:r>
            <a:r>
              <a:rPr lang="en-US" sz="1500" dirty="0" smtClean="0">
                <a:solidFill>
                  <a:schemeClr val="bg2"/>
                </a:solidFill>
              </a:rPr>
              <a:t>: </a:t>
            </a:r>
            <a:r>
              <a:rPr lang="en-US" sz="1500" dirty="0">
                <a:solidFill>
                  <a:schemeClr val="bg2"/>
                </a:solidFill>
              </a:rPr>
              <a:t>Membership in coercive organizations is involuntary. People are forced to join these organizations as a form of punishment (prisons) or treatment (some </a:t>
            </a:r>
            <a:r>
              <a:rPr lang="en-US" sz="1500" dirty="0" smtClean="0">
                <a:solidFill>
                  <a:schemeClr val="bg2"/>
                </a:solidFill>
              </a:rPr>
              <a:t>psychiatric </a:t>
            </a:r>
            <a:r>
              <a:rPr lang="en-US" sz="1500" dirty="0">
                <a:solidFill>
                  <a:schemeClr val="bg2"/>
                </a:solidFill>
              </a:rPr>
              <a:t>hospitals). </a:t>
            </a: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856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8368"/>
            <a:ext cx="9144000" cy="390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67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611" y="599459"/>
            <a:ext cx="8075487" cy="910842"/>
          </a:xfrm>
        </p:spPr>
        <p:txBody>
          <a:bodyPr/>
          <a:lstStyle/>
          <a:p>
            <a:pPr algn="ctr"/>
            <a:r>
              <a:rPr lang="en-US" sz="2200" u="sng" dirty="0" smtClean="0"/>
              <a:t>BUREAUCRACY, ITS CHARACTERISTICS AND PROBLEMS</a:t>
            </a:r>
            <a:endParaRPr lang="" sz="2200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611" y="1961244"/>
            <a:ext cx="8075487" cy="2477193"/>
          </a:xfrm>
        </p:spPr>
        <p:txBody>
          <a:bodyPr numCol="2"/>
          <a:lstStyle/>
          <a:p>
            <a:pPr marL="146050" indent="0">
              <a:buNone/>
            </a:pPr>
            <a:endParaRPr lang="en-US" sz="15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u="sng" dirty="0" smtClean="0">
                <a:solidFill>
                  <a:schemeClr val="bg2"/>
                </a:solidFill>
              </a:rPr>
              <a:t>Characteristics:-</a:t>
            </a: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Specialization. </a:t>
            </a: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Hierarchy </a:t>
            </a:r>
            <a:r>
              <a:rPr lang="en-US" sz="1600" dirty="0">
                <a:solidFill>
                  <a:schemeClr val="bg2"/>
                </a:solidFill>
              </a:rPr>
              <a:t>of positions.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Rules </a:t>
            </a:r>
            <a:r>
              <a:rPr lang="en-US" sz="1600" dirty="0">
                <a:solidFill>
                  <a:schemeClr val="bg2"/>
                </a:solidFill>
              </a:rPr>
              <a:t>and regulations.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Technical </a:t>
            </a:r>
            <a:r>
              <a:rPr lang="en-US" sz="1600" dirty="0">
                <a:solidFill>
                  <a:schemeClr val="bg2"/>
                </a:solidFill>
              </a:rPr>
              <a:t>competence.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Impersonality</a:t>
            </a:r>
            <a:r>
              <a:rPr lang="en-US" sz="1600" dirty="0">
                <a:solidFill>
                  <a:schemeClr val="bg2"/>
                </a:solidFill>
              </a:rPr>
              <a:t>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Formal</a:t>
            </a:r>
            <a:r>
              <a:rPr lang="en-US" sz="1600" dirty="0">
                <a:solidFill>
                  <a:schemeClr val="bg2"/>
                </a:solidFill>
              </a:rPr>
              <a:t>, written communications.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endParaRPr lang="en-US" sz="16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u="sng" dirty="0">
                <a:solidFill>
                  <a:schemeClr val="bg2"/>
                </a:solidFill>
              </a:rPr>
              <a:t>Problems of </a:t>
            </a:r>
            <a:r>
              <a:rPr lang="en-US" sz="1500" b="1" u="sng" dirty="0" smtClean="0">
                <a:solidFill>
                  <a:schemeClr val="bg2"/>
                </a:solidFill>
              </a:rPr>
              <a:t>bureaucracy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500" dirty="0">
                <a:solidFill>
                  <a:schemeClr val="bg2"/>
                </a:solidFill>
              </a:rPr>
              <a:t>B</a:t>
            </a:r>
            <a:r>
              <a:rPr lang="en-US" sz="1500" dirty="0" smtClean="0">
                <a:solidFill>
                  <a:schemeClr val="bg2"/>
                </a:solidFill>
              </a:rPr>
              <a:t>ureaucratic </a:t>
            </a:r>
            <a:r>
              <a:rPr lang="en-US" sz="1500" dirty="0">
                <a:solidFill>
                  <a:schemeClr val="bg2"/>
                </a:solidFill>
              </a:rPr>
              <a:t>alienation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500" dirty="0">
                <a:solidFill>
                  <a:schemeClr val="bg2"/>
                </a:solidFill>
              </a:rPr>
              <a:t>B</a:t>
            </a:r>
            <a:r>
              <a:rPr lang="en-US" sz="1500" dirty="0" smtClean="0">
                <a:solidFill>
                  <a:schemeClr val="bg2"/>
                </a:solidFill>
              </a:rPr>
              <a:t>ureaucratic </a:t>
            </a:r>
            <a:r>
              <a:rPr lang="en-US" sz="1500" dirty="0">
                <a:solidFill>
                  <a:schemeClr val="bg2"/>
                </a:solidFill>
              </a:rPr>
              <a:t>inefficiency and ritualism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500" dirty="0">
                <a:solidFill>
                  <a:schemeClr val="bg2"/>
                </a:solidFill>
              </a:rPr>
              <a:t>B</a:t>
            </a:r>
            <a:r>
              <a:rPr lang="en-US" sz="1500" dirty="0" smtClean="0">
                <a:solidFill>
                  <a:schemeClr val="bg2"/>
                </a:solidFill>
              </a:rPr>
              <a:t>ureaucratic </a:t>
            </a:r>
            <a:r>
              <a:rPr lang="en-US" sz="1500" dirty="0">
                <a:solidFill>
                  <a:schemeClr val="bg2"/>
                </a:solidFill>
              </a:rPr>
              <a:t>inertia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AutoNum type="arabicPeriod"/>
            </a:pPr>
            <a:r>
              <a:rPr lang="en-US" sz="1500" dirty="0">
                <a:solidFill>
                  <a:schemeClr val="bg2"/>
                </a:solidFill>
              </a:rPr>
              <a:t>O</a:t>
            </a:r>
            <a:r>
              <a:rPr lang="en-US" sz="1500" dirty="0" smtClean="0">
                <a:solidFill>
                  <a:schemeClr val="bg2"/>
                </a:solidFill>
              </a:rPr>
              <a:t>ligarchy</a:t>
            </a:r>
            <a:endParaRPr lang="" sz="1500" dirty="0">
              <a:solidFill>
                <a:schemeClr val="bg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6449" y="1510301"/>
            <a:ext cx="7736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u="sng" dirty="0">
                <a:solidFill>
                  <a:schemeClr val="bg2"/>
                </a:solidFill>
                <a:latin typeface="Lato" panose="020B0604020202020204" charset="0"/>
              </a:rPr>
              <a:t>Bureaucracy</a:t>
            </a:r>
            <a:r>
              <a:rPr lang="en-US" sz="1500" dirty="0">
                <a:solidFill>
                  <a:schemeClr val="bg2"/>
                </a:solidFill>
                <a:latin typeface="Lato" panose="020B0604020202020204" charset="0"/>
              </a:rPr>
              <a:t> is an organizational model rationally designed to perform tasks efficiently. Bureaucratic officials regularly create and revise policy to increase efficiency</a:t>
            </a:r>
          </a:p>
          <a:p>
            <a:endParaRPr lang="" dirty="0"/>
          </a:p>
        </p:txBody>
      </p:sp>
    </p:spTree>
    <p:extLst>
      <p:ext uri="{BB962C8B-B14F-4D97-AF65-F5344CB8AC3E}">
        <p14:creationId xmlns:p14="http://schemas.microsoft.com/office/powerpoint/2010/main" val="2064149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Q&amp;A Session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642" y="592666"/>
            <a:ext cx="7746715" cy="508001"/>
          </a:xfrm>
        </p:spPr>
        <p:txBody>
          <a:bodyPr/>
          <a:lstStyle/>
          <a:p>
            <a:pPr algn="ctr"/>
            <a:r>
              <a:rPr lang="en-US" u="sng" dirty="0" smtClean="0"/>
              <a:t>SOCIAL GROUP AND ITS TYPES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337" y="1284270"/>
            <a:ext cx="8178229" cy="33699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endParaRPr lang="en-US" sz="1500" b="1" u="sng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2"/>
                </a:solidFill>
              </a:rPr>
              <a:t>A </a:t>
            </a:r>
            <a:r>
              <a:rPr lang="en-US" sz="1500" b="1" u="sng" dirty="0">
                <a:solidFill>
                  <a:schemeClr val="bg2"/>
                </a:solidFill>
              </a:rPr>
              <a:t>social group </a:t>
            </a:r>
            <a:r>
              <a:rPr lang="en-US" sz="1500" dirty="0">
                <a:solidFill>
                  <a:schemeClr val="bg2"/>
                </a:solidFill>
              </a:rPr>
              <a:t>is two or more people who identify with and interact with one another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2"/>
                </a:solidFill>
              </a:rPr>
              <a:t>Not every collection of individuals forms a group. People all over the country with a status in common, such as women, homeowners, soldiers, millionaires, college </a:t>
            </a:r>
            <a:r>
              <a:rPr lang="en-US" sz="1500" dirty="0" smtClean="0">
                <a:solidFill>
                  <a:schemeClr val="bg2"/>
                </a:solidFill>
              </a:rPr>
              <a:t>graduates and </a:t>
            </a:r>
            <a:r>
              <a:rPr lang="en-US" sz="1500" dirty="0">
                <a:solidFill>
                  <a:schemeClr val="bg2"/>
                </a:solidFill>
              </a:rPr>
              <a:t>are not a group but a </a:t>
            </a:r>
            <a:r>
              <a:rPr lang="en-US" sz="1500" b="1" u="sng" dirty="0">
                <a:solidFill>
                  <a:schemeClr val="bg2"/>
                </a:solidFill>
              </a:rPr>
              <a:t>category</a:t>
            </a:r>
            <a:r>
              <a:rPr lang="en-US" sz="1500" dirty="0">
                <a:solidFill>
                  <a:schemeClr val="bg2"/>
                </a:solidFill>
              </a:rPr>
              <a:t>. </a:t>
            </a: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 smtClean="0">
                <a:solidFill>
                  <a:schemeClr val="bg2"/>
                </a:solidFill>
              </a:rPr>
              <a:t>Primary </a:t>
            </a:r>
            <a:r>
              <a:rPr lang="en-US" sz="1500" b="1" u="sng" dirty="0">
                <a:solidFill>
                  <a:schemeClr val="bg2"/>
                </a:solidFill>
              </a:rPr>
              <a:t>group </a:t>
            </a:r>
            <a:r>
              <a:rPr lang="en-US" sz="1500" dirty="0">
                <a:solidFill>
                  <a:schemeClr val="bg2"/>
                </a:solidFill>
              </a:rPr>
              <a:t>a small social group whose members share personal and lasting </a:t>
            </a:r>
            <a:r>
              <a:rPr lang="en-US" sz="1500" dirty="0" smtClean="0">
                <a:solidFill>
                  <a:schemeClr val="bg2"/>
                </a:solidFill>
              </a:rPr>
              <a:t>relationships e.g. family.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u="sng" dirty="0" smtClean="0">
                <a:solidFill>
                  <a:schemeClr val="bg2"/>
                </a:solidFill>
              </a:rPr>
              <a:t>Secondary </a:t>
            </a:r>
            <a:r>
              <a:rPr lang="en-US" sz="1500" b="1" u="sng" dirty="0">
                <a:solidFill>
                  <a:schemeClr val="bg2"/>
                </a:solidFill>
              </a:rPr>
              <a:t>group </a:t>
            </a:r>
            <a:r>
              <a:rPr lang="en-US" sz="1500" dirty="0">
                <a:solidFill>
                  <a:schemeClr val="bg2"/>
                </a:solidFill>
              </a:rPr>
              <a:t>a large and impersonal social group whose members pursue a specific goal or activity </a:t>
            </a:r>
            <a:r>
              <a:rPr lang="en-US" sz="1500" dirty="0" smtClean="0">
                <a:solidFill>
                  <a:schemeClr val="bg2"/>
                </a:solidFill>
              </a:rPr>
              <a:t>for e.g. office colleagues.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endParaRPr lang="en-US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806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4948"/>
            <a:ext cx="9144000" cy="366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58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4" y="640556"/>
            <a:ext cx="7683037" cy="469053"/>
          </a:xfrm>
        </p:spPr>
        <p:txBody>
          <a:bodyPr/>
          <a:lstStyle/>
          <a:p>
            <a:r>
              <a:rPr lang="en-US" u="sng" dirty="0" smtClean="0"/>
              <a:t>GROUP LEADERSHIP</a:t>
            </a:r>
            <a:endParaRPr lang="en-US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224" y="1304818"/>
            <a:ext cx="7683037" cy="3215811"/>
          </a:xfrm>
        </p:spPr>
        <p:txBody>
          <a:bodyPr/>
          <a:lstStyle/>
          <a:p>
            <a:pPr marL="146050" indent="0">
              <a:buNone/>
            </a:pPr>
            <a:r>
              <a:rPr lang="en-US" sz="1600" b="1" u="sng" dirty="0">
                <a:solidFill>
                  <a:schemeClr val="bg2"/>
                </a:solidFill>
              </a:rPr>
              <a:t>Two Leadership Roles </a:t>
            </a:r>
          </a:p>
          <a:p>
            <a:pPr marL="14605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Groups </a:t>
            </a:r>
            <a:r>
              <a:rPr lang="en-US" sz="1600" dirty="0">
                <a:solidFill>
                  <a:schemeClr val="bg2"/>
                </a:solidFill>
              </a:rPr>
              <a:t>typically benefit from two kinds of leadership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146050" indent="0">
              <a:buNone/>
            </a:pP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 smtClean="0">
                <a:solidFill>
                  <a:schemeClr val="bg2"/>
                </a:solidFill>
              </a:rPr>
              <a:t>Instrumental </a:t>
            </a:r>
            <a:r>
              <a:rPr lang="en-US" sz="1600" b="1" u="sng" dirty="0">
                <a:solidFill>
                  <a:schemeClr val="bg2"/>
                </a:solidFill>
              </a:rPr>
              <a:t>leadership </a:t>
            </a:r>
            <a:r>
              <a:rPr lang="en-US" sz="1600" dirty="0">
                <a:solidFill>
                  <a:schemeClr val="bg2"/>
                </a:solidFill>
              </a:rPr>
              <a:t>refers to group leadership that focuses on the completion of tasks. Members look to instrumental leaders to make plans, give orders, and get things done.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endParaRPr lang="en-US" sz="16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 smtClean="0">
                <a:solidFill>
                  <a:schemeClr val="bg2"/>
                </a:solidFill>
              </a:rPr>
              <a:t>Expressive </a:t>
            </a:r>
            <a:r>
              <a:rPr lang="en-US" sz="1600" b="1" u="sng" dirty="0">
                <a:solidFill>
                  <a:schemeClr val="bg2"/>
                </a:solidFill>
              </a:rPr>
              <a:t>leadership</a:t>
            </a:r>
            <a:r>
              <a:rPr lang="en-US" sz="1600" dirty="0">
                <a:solidFill>
                  <a:schemeClr val="bg2"/>
                </a:solidFill>
              </a:rPr>
              <a:t>, by contrast, is group leadership that focuses on the group’s well-being. Expressive </a:t>
            </a:r>
            <a:r>
              <a:rPr lang="en-US" sz="1600" dirty="0" smtClean="0">
                <a:solidFill>
                  <a:schemeClr val="bg2"/>
                </a:solidFill>
              </a:rPr>
              <a:t>leaders </a:t>
            </a:r>
            <a:r>
              <a:rPr lang="en-US" sz="1600" dirty="0">
                <a:solidFill>
                  <a:schemeClr val="bg2"/>
                </a:solidFill>
              </a:rPr>
              <a:t>take less interest in achieving goals than in raising group morale and minimizing tension and conflict among members.</a:t>
            </a: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32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4" y="595636"/>
            <a:ext cx="7690985" cy="531415"/>
          </a:xfrm>
        </p:spPr>
        <p:txBody>
          <a:bodyPr/>
          <a:lstStyle/>
          <a:p>
            <a:r>
              <a:rPr lang="en-US" sz="2800" dirty="0" smtClean="0"/>
              <a:t>THREE LEADERSHIP STYLES</a:t>
            </a:r>
            <a:endParaRPr lang="" dirty="0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224" y="1294544"/>
            <a:ext cx="7690985" cy="3452118"/>
          </a:xfrm>
        </p:spPr>
        <p:txBody>
          <a:bodyPr/>
          <a:lstStyle/>
          <a:p>
            <a:pPr marL="1460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Sociologists </a:t>
            </a:r>
            <a:r>
              <a:rPr lang="en-US" sz="1500" dirty="0">
                <a:solidFill>
                  <a:schemeClr val="bg2"/>
                </a:solidFill>
              </a:rPr>
              <a:t>also describe leadership in terms of decision-making style.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Authoritarian </a:t>
            </a:r>
            <a:r>
              <a:rPr lang="en-US" sz="1500" b="1" u="sng" dirty="0">
                <a:solidFill>
                  <a:schemeClr val="bg2"/>
                </a:solidFill>
              </a:rPr>
              <a:t>leadership </a:t>
            </a:r>
            <a:r>
              <a:rPr lang="en-US" sz="1500" dirty="0">
                <a:solidFill>
                  <a:schemeClr val="bg2"/>
                </a:solidFill>
              </a:rPr>
              <a:t>focuses on instrumental concerns, takes personal charge of decision making, and demands that group members obey orders. Although this leadership style may win little affection from the group, a fast-acting authoritarian leader is </a:t>
            </a:r>
            <a:r>
              <a:rPr lang="en-US" sz="1500" dirty="0" smtClean="0">
                <a:solidFill>
                  <a:schemeClr val="bg2"/>
                </a:solidFill>
              </a:rPr>
              <a:t>appreciated </a:t>
            </a:r>
            <a:r>
              <a:rPr lang="en-US" sz="1500" dirty="0">
                <a:solidFill>
                  <a:schemeClr val="bg2"/>
                </a:solidFill>
              </a:rPr>
              <a:t>in a crisis.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Democratic </a:t>
            </a:r>
            <a:r>
              <a:rPr lang="en-US" sz="1500" b="1" u="sng" dirty="0">
                <a:solidFill>
                  <a:schemeClr val="bg2"/>
                </a:solidFill>
              </a:rPr>
              <a:t>leadership </a:t>
            </a:r>
            <a:r>
              <a:rPr lang="en-US" sz="1500" dirty="0">
                <a:solidFill>
                  <a:schemeClr val="bg2"/>
                </a:solidFill>
              </a:rPr>
              <a:t>is more expressive and makes a point of including everyone in the decision-making process. Although less successful in a crisis situation, democratic leaders generally draw on the ideas of all members to develop creative solutions to problems.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Laissez-faire </a:t>
            </a:r>
            <a:r>
              <a:rPr lang="en-US" sz="1500" b="1" u="sng" dirty="0">
                <a:solidFill>
                  <a:schemeClr val="bg2"/>
                </a:solidFill>
              </a:rPr>
              <a:t>leadership </a:t>
            </a:r>
            <a:r>
              <a:rPr lang="en-US" sz="1500" dirty="0">
                <a:solidFill>
                  <a:schemeClr val="bg2"/>
                </a:solidFill>
              </a:rPr>
              <a:t>allows the group to function more or less on its own (laissez-faire in French means “leave it alone”). This style is typically the least effective in promoting group goals (White &amp; </a:t>
            </a:r>
            <a:r>
              <a:rPr lang="en-US" sz="1500" dirty="0" err="1">
                <a:solidFill>
                  <a:schemeClr val="bg2"/>
                </a:solidFill>
              </a:rPr>
              <a:t>Lippitt</a:t>
            </a:r>
            <a:r>
              <a:rPr lang="en-US" sz="1500" dirty="0">
                <a:solidFill>
                  <a:schemeClr val="bg2"/>
                </a:solidFill>
              </a:rPr>
              <a:t>, 1953; Ridgeway, 1983). </a:t>
            </a: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170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41867"/>
            <a:ext cx="7770533" cy="609600"/>
          </a:xfrm>
        </p:spPr>
        <p:txBody>
          <a:bodyPr/>
          <a:lstStyle/>
          <a:p>
            <a:r>
              <a:rPr lang="en-US" sz="2800" dirty="0" smtClean="0"/>
              <a:t>GROUP CONFORMITY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7400" y="1458930"/>
            <a:ext cx="7894358" cy="34623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chemeClr val="bg2"/>
                </a:solidFill>
              </a:rPr>
              <a:t>Groups </a:t>
            </a:r>
            <a:r>
              <a:rPr lang="en-US" sz="1500" dirty="0">
                <a:solidFill>
                  <a:schemeClr val="bg2"/>
                </a:solidFill>
              </a:rPr>
              <a:t>influence the behavior of their members by promoting </a:t>
            </a:r>
            <a:r>
              <a:rPr lang="en-US" sz="1500" dirty="0" smtClean="0">
                <a:solidFill>
                  <a:schemeClr val="bg2"/>
                </a:solidFill>
              </a:rPr>
              <a:t>conformity.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chemeClr val="bg2"/>
                </a:solidFill>
              </a:rPr>
              <a:t>“</a:t>
            </a:r>
            <a:r>
              <a:rPr lang="en-US" sz="1500" dirty="0">
                <a:solidFill>
                  <a:schemeClr val="bg2"/>
                </a:solidFill>
              </a:rPr>
              <a:t>Fitting in” provides a secure feeling of belonging, but at the extreme, group pressure can be unpleasant and even dangerous. </a:t>
            </a: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 smtClean="0">
                <a:solidFill>
                  <a:schemeClr val="bg2"/>
                </a:solidFill>
              </a:rPr>
              <a:t>As </a:t>
            </a:r>
            <a:r>
              <a:rPr lang="en-US" sz="1500" dirty="0">
                <a:solidFill>
                  <a:schemeClr val="bg2"/>
                </a:solidFill>
              </a:rPr>
              <a:t>experiments by Solomon Asch and Stanley Milgram showed, even strangers can encourage conformity.</a:t>
            </a:r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77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olomon Asch's Experiment about Conformity | Psychology, Solomon as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16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542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1240" y="1447739"/>
            <a:ext cx="819877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sz="1500" dirty="0">
              <a:solidFill>
                <a:schemeClr val="bg2"/>
              </a:solidFill>
              <a:latin typeface="Lato" panose="020B0604020202020204" charset="0"/>
            </a:endParaRPr>
          </a:p>
        </p:txBody>
      </p:sp>
      <p:pic>
        <p:nvPicPr>
          <p:cNvPr id="2050" name="Picture 2" descr="Milgram’s Experiment: Power or Influence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624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3080" name="Picture 8" descr="Groupthink Jan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97514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781</Words>
  <Application>Microsoft Office PowerPoint</Application>
  <PresentationFormat>On-screen Show (16:9)</PresentationFormat>
  <Paragraphs>61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Lato</vt:lpstr>
      <vt:lpstr>Wingdings</vt:lpstr>
      <vt:lpstr>Raleway</vt:lpstr>
      <vt:lpstr>Arial</vt:lpstr>
      <vt:lpstr>Streamline</vt:lpstr>
      <vt:lpstr>Sociology  Course Code (SS 2005)</vt:lpstr>
      <vt:lpstr>SOCIAL GROUP AND ITS TYPES</vt:lpstr>
      <vt:lpstr>PowerPoint Presentation</vt:lpstr>
      <vt:lpstr>GROUP LEADERSHIP</vt:lpstr>
      <vt:lpstr>THREE LEADERSHIP STYLES</vt:lpstr>
      <vt:lpstr>GROUP CONFORMITY</vt:lpstr>
      <vt:lpstr>PowerPoint Presentation</vt:lpstr>
      <vt:lpstr>PowerPoint Presentation</vt:lpstr>
      <vt:lpstr>PowerPoint Presentation</vt:lpstr>
      <vt:lpstr>TYPES OF GROUPS</vt:lpstr>
      <vt:lpstr>GROUP SIZE</vt:lpstr>
      <vt:lpstr>FORMAL ORGANIZATIONS AND ITS TYPES</vt:lpstr>
      <vt:lpstr>PowerPoint Presentation</vt:lpstr>
      <vt:lpstr>BUREAUCRACY, ITS CHARACTERISTICS AND PROBLEMS</vt:lpstr>
      <vt:lpstr>Q&amp;A Session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Sociology  Course Code (SS 2005)</dc:title>
  <dc:creator>Zeeshan</dc:creator>
  <cp:lastModifiedBy>Zeeshan</cp:lastModifiedBy>
  <cp:revision>185</cp:revision>
  <dcterms:modified xsi:type="dcterms:W3CDTF">2024-03-15T09:14:54Z</dcterms:modified>
</cp:coreProperties>
</file>